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9" r:id="rId3"/>
    <p:sldId id="261" r:id="rId4"/>
    <p:sldId id="265" r:id="rId5"/>
    <p:sldId id="264" r:id="rId6"/>
    <p:sldId id="268" r:id="rId7"/>
    <p:sldId id="263" r:id="rId8"/>
    <p:sldId id="262" r:id="rId9"/>
    <p:sldId id="269" r:id="rId10"/>
    <p:sldId id="266" r:id="rId11"/>
    <p:sldId id="25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jpeg>
</file>

<file path=ppt/media/image2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dsu.edu/faculty/horsley/RCBD_revised_notes.pdf" TargetMode="External"/><Relationship Id="rId2" Type="http://schemas.openxmlformats.org/officeDocument/2006/relationships/hyperlink" Target="https://doi.org/10.22175/mmb.16091.%20Accessed%2026%20Sept.%202024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1857" y="639098"/>
            <a:ext cx="7270143" cy="2696064"/>
          </a:xfrm>
        </p:spPr>
        <p:txBody>
          <a:bodyPr>
            <a:normAutofit/>
          </a:bodyPr>
          <a:lstStyle/>
          <a:p>
            <a:r>
              <a:rPr lang="en-US" sz="5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Evaluating the survival                         of pathogenic bacteria in beef jerky”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0" y="4672739"/>
            <a:ext cx="6255580" cy="1807574"/>
          </a:xfrm>
        </p:spPr>
        <p:txBody>
          <a:bodyPr>
            <a:normAutofit lnSpcReduction="10000"/>
          </a:bodyPr>
          <a:lstStyle/>
          <a:p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Members-</a:t>
            </a:r>
          </a:p>
          <a:p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Toma</a:t>
            </a:r>
            <a:b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Ryan</a:t>
            </a:r>
            <a:b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E494474-CF02-4368-A474-765C1ABDFD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7671" b="13632"/>
          <a:stretch/>
        </p:blipFill>
        <p:spPr>
          <a:xfrm>
            <a:off x="-2" y="0"/>
            <a:ext cx="4670621" cy="700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8F87A-9E9F-41FA-F042-EBF47F009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97256C-FAAC-3195-9861-28A211FBA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Brown, Jessica, et al. “Inactivation of Salmonella Enterica, Escherichia Coli O157:H7, and Campylobacter </a:t>
            </a:r>
            <a:r>
              <a:rPr lang="en-US" dirty="0" err="1"/>
              <a:t>Jejuni</a:t>
            </a:r>
            <a:r>
              <a:rPr lang="en-US" dirty="0"/>
              <a:t> in a Restructured Beef Jerky Developed for Production in Ethiopia.” Meat and Muscle Biology, vol. 8, no. 1, 22 Apr. 2024, www.iastatedigitalpress.com/mmb/article/id/16091/, </a:t>
            </a:r>
            <a:r>
              <a:rPr lang="en-US" dirty="0">
                <a:hlinkClick r:id="rId2"/>
              </a:rPr>
              <a:t>https://doi.org/10.22175/mmb.16091. Accessed 26 Sept. 2024</a:t>
            </a:r>
            <a:r>
              <a:rPr lang="en-US" dirty="0"/>
              <a:t>.</a:t>
            </a:r>
          </a:p>
          <a:p>
            <a:r>
              <a:rPr lang="en-US" dirty="0"/>
              <a:t>“Jerky and Food Safety | Food Safety and Inspection Service.” Usda.gov, USDA, 2023, www.fsis.usda.gov/food-safety/safe-food-handling-and-preparation/meat-fish/jerky. Accessed 25 Sept. 2024.</a:t>
            </a:r>
          </a:p>
          <a:p>
            <a:r>
              <a:rPr lang="en-US" dirty="0"/>
              <a:t>RANDOMIZED COMPLETE BLOCK DESIGN (RCBD). North Dakota State University. </a:t>
            </a:r>
            <a:r>
              <a:rPr lang="en-US" dirty="0">
                <a:hlinkClick r:id="rId3"/>
              </a:rPr>
              <a:t>https://www.ndsu.edu/faculty/horsley/RCBD_revised_notes.pdf</a:t>
            </a:r>
            <a:r>
              <a:rPr lang="en-US" dirty="0"/>
              <a:t>.</a:t>
            </a:r>
          </a:p>
          <a:p>
            <a:r>
              <a:rPr lang="en-US" dirty="0"/>
              <a:t>“Texas Firm Recalls Beef Jerky Products due to Possible Salmonella Contamination | Food Safety and Inspection Service.” Www.fsis.usda.gov, USDA, 7 Nov. 2011, www.fsis.usda.gov/recalls-alerts/texas-firm-recalls-beef-jerky-products-due-possible-salmonella-contamination. Accessed 25 Sept. 2024.</a:t>
            </a:r>
          </a:p>
        </p:txBody>
      </p:sp>
    </p:spTree>
    <p:extLst>
      <p:ext uri="{BB962C8B-B14F-4D97-AF65-F5344CB8AC3E}">
        <p14:creationId xmlns:p14="http://schemas.microsoft.com/office/powerpoint/2010/main" val="3978340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Thank You!</a:t>
            </a:r>
            <a:br>
              <a:rPr lang="en-US" sz="4800" i="1" dirty="0">
                <a:solidFill>
                  <a:srgbClr val="FFFFFF"/>
                </a:solidFill>
              </a:rPr>
            </a:br>
            <a:r>
              <a:rPr lang="en-US" sz="4800" i="1" dirty="0">
                <a:solidFill>
                  <a:srgbClr val="FFFFFF"/>
                </a:solidFill>
              </a:rPr>
              <a:t>Question?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94DE7-DC84-430B-A098-CAE49FD3A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/>
              <a:t>Suggestions:</a:t>
            </a:r>
          </a:p>
          <a:p>
            <a:r>
              <a:rPr lang="en-US" dirty="0"/>
              <a:t>Add repeated measures. At least 5 weeks like 0, 1, 2, 3, 4 like this.</a:t>
            </a:r>
          </a:p>
          <a:p>
            <a:r>
              <a:rPr lang="en-US" dirty="0"/>
              <a:t>Response: Should  count data with log</a:t>
            </a:r>
          </a:p>
          <a:p>
            <a:r>
              <a:rPr lang="en-US" dirty="0"/>
              <a:t>We didn’t finalize the model or model structure, right?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851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3A8B5-DF85-4A29-BFAC-A4DF3C540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4F4DA-D750-4553-8C43-527ECF429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“In recent times, the consumption of beef jerky has been linked to multiple illnesses and hospitalizations involving Escherichia coli or Salmonella and nationwide beef jerky recalls attributed to these pathogenic bacteria.”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989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8D2B8-5370-4EB9-907F-9ADA68FAD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F5B9F-D5C2-4E24-9132-58AC97858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beef jerky samples were divided into two main groups based on inoculation methods: Dry Inoculation and Wet Inoculation. Each of these main groups was further divided into sub-groups based on thickness: 1/4 and 1/8 inch.</a:t>
            </a:r>
          </a:p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the study was to determine the survival rates of Salmonella population when processed in a commercial dehydrator, as well as to assess the impact of inoculation method and thickness on the Salmonella population.</a:t>
            </a:r>
          </a:p>
        </p:txBody>
      </p:sp>
    </p:spTree>
    <p:extLst>
      <p:ext uri="{BB962C8B-B14F-4D97-AF65-F5344CB8AC3E}">
        <p14:creationId xmlns:p14="http://schemas.microsoft.com/office/powerpoint/2010/main" val="3900508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8D2B8-5370-4EB9-907F-9ADA68FAD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Diagram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2CE28A3-F223-52D4-6E75-53865330A8B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406281"/>
              </p:ext>
            </p:extLst>
          </p:nvPr>
        </p:nvGraphicFramePr>
        <p:xfrm>
          <a:off x="2638425" y="2135188"/>
          <a:ext cx="6915150" cy="3538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Worksheet" r:id="rId3" imgW="2636449" imgH="1348716" progId="Excel.Sheet.12">
                  <p:embed/>
                </p:oleObj>
              </mc:Choice>
              <mc:Fallback>
                <p:oleObj name="Worksheet" r:id="rId3" imgW="2636449" imgH="1348716" progId="Excel.Sheet.12">
                  <p:embed/>
                  <p:pic>
                    <p:nvPicPr>
                      <p:cNvPr id="4" name="Content Placeholder 3">
                        <a:extLst>
                          <a:ext uri="{FF2B5EF4-FFF2-40B4-BE49-F238E27FC236}">
                            <a16:creationId xmlns:a16="http://schemas.microsoft.com/office/drawing/2014/main" id="{22CE28A3-F223-52D4-6E75-53865330A8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38425" y="2135188"/>
                        <a:ext cx="6915150" cy="3538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695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8D2B8-5370-4EB9-907F-9ADA68FAD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F5B9F-D5C2-4E24-9132-58AC97858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q"/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Response Variable: Microbial counts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Fixed effect: </a:t>
            </a:r>
          </a:p>
          <a:p>
            <a:pPr lvl="5">
              <a:buFont typeface="Wingdings" panose="05000000000000000000" pitchFamily="2" charset="2"/>
              <a:buChar char="Ø"/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Inoculation method</a:t>
            </a:r>
          </a:p>
          <a:p>
            <a:pPr lvl="8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methods: dry and wet</a:t>
            </a:r>
          </a:p>
          <a:p>
            <a:pPr lvl="5">
              <a:buFont typeface="Wingdings" panose="05000000000000000000" pitchFamily="2" charset="2"/>
              <a:buChar char="Ø"/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Thickness</a:t>
            </a:r>
          </a:p>
          <a:p>
            <a:pPr lvl="8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levels: one-fourth and one-eighth of an inch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Effect:</a:t>
            </a:r>
          </a:p>
          <a:p>
            <a:pPr lvl="5">
              <a:buFont typeface="Wingdings" panose="05000000000000000000" pitchFamily="2" charset="2"/>
              <a:buChar char="Ø"/>
            </a:pP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Blocking (Batch)</a:t>
            </a:r>
          </a:p>
          <a:p>
            <a:pPr marL="566928" lvl="3" indent="0">
              <a:buNone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949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E20E5-300D-4165-9D23-CF3A5D266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Design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C33D13-8F1D-447A-AC2B-425C39291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303" y="2321780"/>
            <a:ext cx="5017273" cy="35472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FC715C-82DE-4CDC-AF69-62DD5504E6F5}"/>
              </a:ext>
            </a:extLst>
          </p:cNvPr>
          <p:cNvSpPr txBox="1"/>
          <p:nvPr/>
        </p:nvSpPr>
        <p:spPr>
          <a:xfrm>
            <a:off x="6750658" y="1995777"/>
            <a:ext cx="44050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Treatment Structure: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2×2 factorial arrangement involving: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 1: Inoculation Method (Dry, Wet)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 2: Thickness (1/4 inch, 1/8 inch)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Plus repeated measures over Time (Week 0 to Week 4).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Structure: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Likely a randomized complete block design (RCBD), where: Blocks (Batches) are a random effect. Treatments are combinations of the Inoculation Method and Thickness, with measurements taken over time.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383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4A698-90E2-4F54-AF27-D5F00DC47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93EE9A-BEC7-4053-932B-0B69541E05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4840" y="2108201"/>
                <a:ext cx="10988040" cy="3926839"/>
              </a:xfrm>
            </p:spPr>
            <p:txBody>
              <a:bodyPr>
                <a:normAutofit fontScale="40000" lnSpcReduction="20000"/>
              </a:bodyPr>
              <a:lstStyle/>
              <a:p>
                <a:pPr marL="0" marR="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6000" b="1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Two-Way RCBD Model (Mixed Model):[</a:t>
                </a:r>
                <a:r>
                  <a:rPr lang="en-US" sz="6000" b="1" i="1" kern="0" dirty="0">
                    <a:solidFill>
                      <a:srgbClr val="C00000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The model will change</a:t>
                </a:r>
                <a:r>
                  <a:rPr lang="en-US" sz="6000" b="1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]</a:t>
                </a:r>
                <a:endParaRPr lang="en-US" sz="6000" b="0" i="1" kern="0" dirty="0">
                  <a:solidFill>
                    <a:schemeClr val="tx1"/>
                  </a:solidFill>
                  <a:latin typeface="Cambria Math" panose="020405030504060302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𝑖𝑗𝑘</m:t>
                          </m:r>
                        </m:sub>
                      </m:sSub>
                      <m:r>
                        <a:rPr lang="en-US" sz="6000" b="0" i="1" kern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=µ+</m:t>
                      </m:r>
                      <m:sSub>
                        <m:sSubPr>
                          <m:ctrlP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l-GR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6000" b="0" i="1" kern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l-GR" sz="6000" i="1" ker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6000" b="0" i="1" kern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6000" b="0" i="1" kern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l-GR" sz="6000" b="0" i="1" kern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𝛼𝛽</m:t>
                              </m:r>
                            </m:e>
                          </m:d>
                        </m:e>
                        <m:sub>
                          <m: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6000" b="0" i="1" kern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l-GR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6000" b="0" i="1" kern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l-GR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6000" b="0" i="1" kern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𝑖𝑗𝑘</m:t>
                          </m:r>
                        </m:sub>
                      </m:sSub>
                    </m:oMath>
                  </m:oMathPara>
                </a14:m>
                <a:endParaRPr lang="en-US" sz="6000" i="1" kern="100" dirty="0">
                  <a:solidFill>
                    <a:schemeClr val="tx1"/>
                  </a:solidFill>
                  <a:latin typeface="Times New Roman" panose="02020603050405020304" pitchFamily="18" charset="0"/>
                  <a:ea typeface="Aptos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4200" kern="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marR="0" lvl="0" indent="-34290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𝑖𝑗𝑘</m:t>
                        </m:r>
                      </m:sub>
                    </m:sSub>
                    <m:r>
                      <a:rPr lang="en-US" sz="4200" b="0" i="1" kern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is the response for inoculation method </a:t>
                </a:r>
                <a14:m>
                  <m:oMath xmlns:m="http://schemas.openxmlformats.org/officeDocument/2006/math">
                    <m:r>
                      <a:rPr lang="en-US" sz="4200" b="0" i="1" kern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thickness </a:t>
                </a:r>
                <a14:m>
                  <m:oMath xmlns:m="http://schemas.openxmlformats.org/officeDocument/2006/math">
                    <m:r>
                      <a:rPr lang="en-US" sz="4200" b="0" i="1" kern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and block </a:t>
                </a:r>
                <a14:m>
                  <m:oMath xmlns:m="http://schemas.openxmlformats.org/officeDocument/2006/math">
                    <m:r>
                      <a:rPr lang="en-US" sz="4200" b="0" i="1" kern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endParaRPr lang="en-US" sz="4200" kern="100" dirty="0">
                  <a:solidFill>
                    <a:schemeClr val="tx1"/>
                  </a:solidFill>
                  <a:latin typeface="Times New Roman" panose="02020603050405020304" pitchFamily="18" charset="0"/>
                  <a:ea typeface="Aptos"/>
                  <a:cs typeface="Times New Roman" panose="02020603050405020304" pitchFamily="18" charset="0"/>
                </a:endParaRPr>
              </a:p>
              <a:p>
                <a:pPr marL="342900" marR="0" lvl="0" indent="-34290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14:m>
                  <m:oMath xmlns:m="http://schemas.openxmlformats.org/officeDocument/2006/math">
                    <m:r>
                      <a:rPr lang="en-US" sz="4200" b="0" i="1" kern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µ</m:t>
                    </m:r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overall mean</a:t>
                </a:r>
                <a:endParaRPr lang="en-US" sz="4200" kern="100" dirty="0">
                  <a:solidFill>
                    <a:schemeClr val="tx1"/>
                  </a:solidFill>
                  <a:latin typeface="Times New Roman" panose="02020603050405020304" pitchFamily="18" charset="0"/>
                  <a:ea typeface="Aptos"/>
                  <a:cs typeface="Times New Roman" panose="02020603050405020304" pitchFamily="18" charset="0"/>
                </a:endParaRPr>
              </a:p>
              <a:p>
                <a:pPr marL="342900" marR="0" lvl="0" indent="-34290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l-GR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fixed effect of inoculation method </a:t>
                </a:r>
                <a14:m>
                  <m:oMath xmlns:m="http://schemas.openxmlformats.org/officeDocument/2006/math">
                    <m:r>
                      <a:rPr lang="en-US" sz="4200" i="1" ker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en-US" sz="4200" kern="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l-GR" sz="4200" i="1" ker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sz="4200" b="0" i="1" kern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​ is the fixed effect of thickness </a:t>
                </a:r>
                <a14:m>
                  <m:oMath xmlns:m="http://schemas.openxmlformats.org/officeDocument/2006/math">
                    <m:r>
                      <a:rPr lang="en-US" sz="4200" b="0" i="1" kern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endParaRPr lang="en-US" sz="4200" kern="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marR="0" lvl="0" indent="-34290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sz="4200" b="0" i="1" kern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l-GR" sz="4200" b="0" i="1" kern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𝛼𝛽</m:t>
                            </m:r>
                          </m:e>
                        </m:d>
                      </m:e>
                      <m:sub>
                        <m: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​ is the interaction effect between inoculation method and thickness</a:t>
                </a:r>
                <a:endParaRPr lang="en-US" sz="4200" kern="100" dirty="0">
                  <a:solidFill>
                    <a:schemeClr val="tx1"/>
                  </a:solidFill>
                  <a:latin typeface="Times New Roman" panose="02020603050405020304" pitchFamily="18" charset="0"/>
                  <a:ea typeface="Aptos"/>
                  <a:cs typeface="Times New Roman" panose="02020603050405020304" pitchFamily="18" charset="0"/>
                </a:endParaRPr>
              </a:p>
              <a:p>
                <a:pPr marL="342900" marR="0" lvl="0" indent="-34290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l-GR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​ is the random effect of block </a:t>
                </a:r>
                <a14:m>
                  <m:oMath xmlns:m="http://schemas.openxmlformats.org/officeDocument/2006/math">
                    <m:r>
                      <a:rPr lang="en-US" sz="4200" b="0" i="1" kern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342900" marR="0" lvl="0" indent="-34290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  <a:buSzPts val="1000"/>
                  <a:buFont typeface="Symbol" panose="05050102010706020507" pitchFamily="18" charset="2"/>
                  <a:buChar char=""/>
                  <a:tabLst>
                    <a:tab pos="4572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l-GR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4200" b="0" i="1" kern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𝑖𝑗𝑘</m:t>
                        </m:r>
                      </m:sub>
                    </m:sSub>
                    <m:r>
                      <a:rPr lang="en-US" sz="4200" b="0" i="1" kern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4200" kern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is the random error term</a:t>
                </a:r>
                <a:endParaRPr lang="en-US" sz="4200" kern="100" dirty="0">
                  <a:solidFill>
                    <a:schemeClr val="tx1"/>
                  </a:solidFill>
                  <a:latin typeface="Times New Roman" panose="02020603050405020304" pitchFamily="18" charset="0"/>
                  <a:ea typeface="Aptos"/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93EE9A-BEC7-4053-932B-0B69541E05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4840" y="2108201"/>
                <a:ext cx="10988040" cy="3926839"/>
              </a:xfrm>
              <a:blipFill>
                <a:blip r:embed="rId2"/>
                <a:stretch>
                  <a:fillRect l="-888" t="-17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0430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B7755-D8DC-49CB-9DA1-1F05D2C5F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Dataset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2C696267-DFD0-419F-9348-D69ADBED9B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5978846"/>
              </p:ext>
            </p:extLst>
          </p:nvPr>
        </p:nvGraphicFramePr>
        <p:xfrm>
          <a:off x="1038687" y="2937034"/>
          <a:ext cx="10116675" cy="2103120"/>
        </p:xfrm>
        <a:graphic>
          <a:graphicData uri="http://schemas.openxmlformats.org/drawingml/2006/table">
            <a:tbl>
              <a:tblPr/>
              <a:tblGrid>
                <a:gridCol w="1495191">
                  <a:extLst>
                    <a:ext uri="{9D8B030D-6E8A-4147-A177-3AD203B41FA5}">
                      <a16:colId xmlns:a16="http://schemas.microsoft.com/office/drawing/2014/main" val="350200246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455091480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4198476598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2641525181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80715732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4020434072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223543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Inoculation Method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Thickness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Week 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Week 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Week 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Week 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Week 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06612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1/4'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4.257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4.246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4.474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4.333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4.013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96668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Dry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1/8'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5.291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4.951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5.201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5.207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4.971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788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Wet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1/4'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5.401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5.573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5.550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5.487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5.381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7686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Wet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1/8'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5.560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5.779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5.631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5.715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5.620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534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6458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B7755-D8DC-49CB-9DA1-1F05D2C5F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Dataset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869ECEF-69F2-44DA-AA84-16C50EB511FA}"/>
              </a:ext>
            </a:extLst>
          </p:cNvPr>
          <p:cNvGraphicFramePr>
            <a:graphicFrameLocks noGrp="1" noChangeAspect="1"/>
          </p:cNvGraphicFramePr>
          <p:nvPr>
            <p:ph idx="1"/>
            <p:extLst/>
          </p:nvPr>
        </p:nvGraphicFramePr>
        <p:xfrm>
          <a:off x="4106068" y="2303463"/>
          <a:ext cx="3979863" cy="313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Worksheet" r:id="rId3" imgW="3025175" imgH="2384878" progId="Excel.Sheet.12">
                  <p:embed/>
                </p:oleObj>
              </mc:Choice>
              <mc:Fallback>
                <p:oleObj name="Worksheet" r:id="rId3" imgW="3025175" imgH="2384878" progId="Excel.Sheet.12">
                  <p:embed/>
                  <p:pic>
                    <p:nvPicPr>
                      <p:cNvPr id="4" name="Content Placeholder 3">
                        <a:extLst>
                          <a:ext uri="{FF2B5EF4-FFF2-40B4-BE49-F238E27FC236}">
                            <a16:creationId xmlns:a16="http://schemas.microsoft.com/office/drawing/2014/main" id="{C869ECEF-69F2-44DA-AA84-16C50EB511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06068" y="2303463"/>
                        <a:ext cx="3979863" cy="313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161512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0</TotalTime>
  <Words>652</Words>
  <Application>Microsoft Office PowerPoint</Application>
  <PresentationFormat>Widescreen</PresentationFormat>
  <Paragraphs>83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Aptos</vt:lpstr>
      <vt:lpstr>Arial</vt:lpstr>
      <vt:lpstr>Bookman Old Style</vt:lpstr>
      <vt:lpstr>Calibri</vt:lpstr>
      <vt:lpstr>Cambria Math</vt:lpstr>
      <vt:lpstr>Franklin Gothic Book</vt:lpstr>
      <vt:lpstr>Symbol</vt:lpstr>
      <vt:lpstr>Times New Roman</vt:lpstr>
      <vt:lpstr>Wingdings</vt:lpstr>
      <vt:lpstr>1_RetrospectVTI</vt:lpstr>
      <vt:lpstr>Worksheet</vt:lpstr>
      <vt:lpstr>“Evaluating the survival                         of pathogenic bacteria in beef jerky” </vt:lpstr>
      <vt:lpstr>Background</vt:lpstr>
      <vt:lpstr>Context</vt:lpstr>
      <vt:lpstr>Matrix Diagram</vt:lpstr>
      <vt:lpstr>Variables</vt:lpstr>
      <vt:lpstr>Model Design</vt:lpstr>
      <vt:lpstr>Experimental Design</vt:lpstr>
      <vt:lpstr>Simulated Dataset</vt:lpstr>
      <vt:lpstr>Simulated Dataset</vt:lpstr>
      <vt:lpstr>References</vt:lpstr>
      <vt:lpstr>Thank You! Question?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2024-09-25T16:24:55Z</dcterms:created>
  <dcterms:modified xsi:type="dcterms:W3CDTF">2024-10-30T01:38:22Z</dcterms:modified>
</cp:coreProperties>
</file>

<file path=docProps/thumbnail.jpeg>
</file>